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9" r:id="rId2"/>
    <p:sldId id="274" r:id="rId3"/>
    <p:sldId id="262" r:id="rId4"/>
    <p:sldId id="275" r:id="rId5"/>
    <p:sldId id="265" r:id="rId6"/>
    <p:sldId id="273" r:id="rId7"/>
  </p:sldIdLst>
  <p:sldSz cx="7556500" cy="10248900"/>
  <p:notesSz cx="6797675" cy="9926638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2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078"/>
    <a:srgbClr val="1F4396"/>
    <a:srgbClr val="023894"/>
    <a:srgbClr val="1234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9882" autoAdjust="0"/>
  </p:normalViewPr>
  <p:slideViewPr>
    <p:cSldViewPr>
      <p:cViewPr>
        <p:scale>
          <a:sx n="80" d="100"/>
          <a:sy n="80" d="100"/>
        </p:scale>
        <p:origin x="1264" y="-392"/>
      </p:cViewPr>
      <p:guideLst>
        <p:guide orient="horz" pos="322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altLang="zh-CN"/>
              <a:t>V1.0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60DB5-64BC-4A63-9DFD-04CE31DDA5A1}" type="datetimeFigureOut">
              <a:rPr lang="zh-CN" altLang="en-US" smtClean="0"/>
              <a:t>2024/6/20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EECC3-5CE8-443E-8ED8-00A2E792A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5746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altLang="zh-CN"/>
              <a:t>V1.0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22C84-C93F-4884-B56F-8482C70125D6}" type="datetimeFigureOut">
              <a:rPr lang="zh-CN" altLang="en-US" smtClean="0"/>
              <a:pPr/>
              <a:t>2024/6/20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63763" y="1241425"/>
            <a:ext cx="24701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518EB-9948-4C1E-8EFC-A037F248ABF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51975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altLang="zh-CN"/>
              <a:t>V1.0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34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altLang="zh-CN"/>
              <a:t>V1.0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95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7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6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4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C9B44584-870A-4A0F-82EE-D69983F6A6C7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70611AE2-AF49-46C1-AB02-69023F34F7C5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 anchor="t"/>
          <a:lstStyle>
            <a:lvl1pPr algn="l">
              <a:defRPr sz="330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6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1334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3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12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695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477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2600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23E01B5F-F704-46B1-AD9C-E01C17E7C576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>
            <a:lvl1pPr>
              <a:defRPr sz="2314"/>
            </a:lvl1pPr>
            <a:lvl2pPr>
              <a:defRPr sz="1983"/>
            </a:lvl2pPr>
            <a:lvl3pPr>
              <a:defRPr sz="1653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BFAB34D5-43A8-4FB9-982B-928F0101E81B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3" b="1"/>
            </a:lvl1pPr>
            <a:lvl2pPr marL="377825" indent="0">
              <a:buNone/>
              <a:defRPr sz="1653" b="1"/>
            </a:lvl2pPr>
            <a:lvl3pPr marL="755650" indent="0">
              <a:buNone/>
              <a:defRPr sz="1488" b="1"/>
            </a:lvl3pPr>
            <a:lvl4pPr marL="1133475" indent="0">
              <a:buNone/>
              <a:defRPr sz="1322" b="1"/>
            </a:lvl4pPr>
            <a:lvl5pPr marL="1511300" indent="0">
              <a:buNone/>
              <a:defRPr sz="1322" b="1"/>
            </a:lvl5pPr>
            <a:lvl6pPr marL="1889125" indent="0">
              <a:buNone/>
              <a:defRPr sz="1322" b="1"/>
            </a:lvl6pPr>
            <a:lvl7pPr marL="2266950" indent="0">
              <a:buNone/>
              <a:defRPr sz="1322" b="1"/>
            </a:lvl7pPr>
            <a:lvl8pPr marL="2644775" indent="0">
              <a:buNone/>
              <a:defRPr sz="1322" b="1"/>
            </a:lvl8pPr>
            <a:lvl9pPr marL="3022600" indent="0">
              <a:buNone/>
              <a:defRPr sz="1322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>
            <a:lvl1pPr>
              <a:defRPr sz="1983"/>
            </a:lvl1pPr>
            <a:lvl2pPr>
              <a:defRPr sz="1653"/>
            </a:lvl2pPr>
            <a:lvl3pPr>
              <a:defRPr sz="1488"/>
            </a:lvl3pPr>
            <a:lvl4pPr>
              <a:defRPr sz="1322"/>
            </a:lvl4pPr>
            <a:lvl5pPr>
              <a:defRPr sz="1322"/>
            </a:lvl5pPr>
            <a:lvl6pPr>
              <a:defRPr sz="1322"/>
            </a:lvl6pPr>
            <a:lvl7pPr>
              <a:defRPr sz="1322"/>
            </a:lvl7pPr>
            <a:lvl8pPr>
              <a:defRPr sz="1322"/>
            </a:lvl8pPr>
            <a:lvl9pPr>
              <a:defRPr sz="132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50BAC0A3-B509-4F07-9798-1F705A7F8FEF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D9B7437B-2241-4550-9A8F-50A53447E635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716ED167-9597-47FC-9853-551CEB83402A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 anchor="b"/>
          <a:lstStyle>
            <a:lvl1pPr algn="l">
              <a:defRPr sz="165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7"/>
            </a:lvl1pPr>
            <a:lvl2pPr marL="377825" indent="0">
              <a:buNone/>
              <a:defRPr sz="992"/>
            </a:lvl2pPr>
            <a:lvl3pPr marL="755650" indent="0">
              <a:buNone/>
              <a:defRPr sz="826"/>
            </a:lvl3pPr>
            <a:lvl4pPr marL="1133475" indent="0">
              <a:buNone/>
              <a:defRPr sz="744"/>
            </a:lvl4pPr>
            <a:lvl5pPr marL="1511300" indent="0">
              <a:buNone/>
              <a:defRPr sz="744"/>
            </a:lvl5pPr>
            <a:lvl6pPr marL="1889125" indent="0">
              <a:buNone/>
              <a:defRPr sz="744"/>
            </a:lvl6pPr>
            <a:lvl7pPr marL="2266950" indent="0">
              <a:buNone/>
              <a:defRPr sz="744"/>
            </a:lvl7pPr>
            <a:lvl8pPr marL="2644775" indent="0">
              <a:buNone/>
              <a:defRPr sz="744"/>
            </a:lvl8pPr>
            <a:lvl9pPr marL="3022600" indent="0">
              <a:buNone/>
              <a:defRPr sz="744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E0EABA82-6A79-40E4-BB10-E1BB2BAB4A3D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86359779-95CF-42BE-9F8C-1680C3DEB9EC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B5F58CB-6ACB-47A4-A033-B6993716CFA4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E66C5510-F4C5-44B3-8F2C-4725DAE297E9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04" y="9499212"/>
            <a:ext cx="2392892" cy="54565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>
          <a:xfrm>
            <a:off x="377825" y="410431"/>
            <a:ext cx="6800850" cy="1708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>
          <a:xfrm>
            <a:off x="377825" y="2391410"/>
            <a:ext cx="6800850" cy="6763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>
          <a:xfrm>
            <a:off x="377825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76DA37CC-BD23-482D-AD1F-54D8953D4B43}" type="datetime1">
              <a:rPr lang="en-US" altLang="zh-CN" smtClean="0"/>
              <a:t>6/20/2024</a:t>
            </a:fld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>
          <a:xfrm>
            <a:off x="5415492" y="9499212"/>
            <a:ext cx="1763183" cy="545659"/>
          </a:xfrm>
          <a:prstGeom prst="rect">
            <a:avLst/>
          </a:prstGeom>
        </p:spPr>
        <p:txBody>
          <a:bodyPr/>
          <a:lstStyle/>
          <a:p>
            <a:fld id="{80F073CC-40D5-4B23-8DF0-9BD0A0C12F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>
            <a:off x="408706" y="881852"/>
            <a:ext cx="5006786" cy="0"/>
          </a:xfrm>
          <a:prstGeom prst="line">
            <a:avLst/>
          </a:prstGeom>
          <a:ln w="19050">
            <a:solidFill>
              <a:srgbClr val="1F4396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5456283" y="875978"/>
            <a:ext cx="905526" cy="0"/>
          </a:xfrm>
          <a:prstGeom prst="line">
            <a:avLst/>
          </a:prstGeom>
          <a:ln w="19050">
            <a:solidFill>
              <a:srgbClr val="00B05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450" y="476074"/>
            <a:ext cx="1512168" cy="276892"/>
          </a:xfrm>
          <a:prstGeom prst="rect">
            <a:avLst/>
          </a:prstGeom>
        </p:spPr>
      </p:pic>
      <p:sp>
        <p:nvSpPr>
          <p:cNvPr id="20" name="文本框 19"/>
          <p:cNvSpPr txBox="1"/>
          <p:nvPr userDrawn="1"/>
        </p:nvSpPr>
        <p:spPr>
          <a:xfrm>
            <a:off x="321866" y="414313"/>
            <a:ext cx="420880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400" b="1" i="0" dirty="0">
                <a:solidFill>
                  <a:srgbClr val="023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Street Light </a:t>
            </a:r>
            <a:r>
              <a:rPr lang="en-US" altLang="zh-CN" sz="2400" b="1" i="0" baseline="0" dirty="0">
                <a:solidFill>
                  <a:srgbClr val="0238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</a:t>
            </a:r>
            <a:endParaRPr lang="zh-CN" altLang="en-US" sz="2400" b="1" i="0" dirty="0">
              <a:solidFill>
                <a:srgbClr val="0238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6397688" y="875978"/>
            <a:ext cx="692930" cy="0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ransition/>
  <p:hf sldNum="0" hdr="0" ftr="0" dt="0"/>
  <p:txStyles>
    <p:titleStyle>
      <a:lvl1pPr algn="ctr" defTabSz="755650" rtl="0" eaLnBrk="1" latinLnBrk="0" hangingPunct="1">
        <a:spcBef>
          <a:spcPct val="0"/>
        </a:spcBef>
        <a:buNone/>
        <a:defRPr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369" indent="-283369" algn="l" defTabSz="755650" rtl="0" eaLnBrk="1" latinLnBrk="0" hangingPunct="1">
        <a:spcBef>
          <a:spcPct val="20000"/>
        </a:spcBef>
        <a:buFont typeface="Arial" pitchFamily="34" charset="0"/>
        <a:buChar char="•"/>
        <a:defRPr sz="2644" kern="1200">
          <a:solidFill>
            <a:schemeClr val="tx1"/>
          </a:solidFill>
          <a:latin typeface="+mn-lt"/>
          <a:ea typeface="+mn-ea"/>
          <a:cs typeface="+mn-cs"/>
        </a:defRPr>
      </a:lvl1pPr>
      <a:lvl2pPr marL="613966" indent="-236141" algn="l" defTabSz="755650" rtl="0" eaLnBrk="1" latinLnBrk="0" hangingPunct="1">
        <a:spcBef>
          <a:spcPct val="20000"/>
        </a:spcBef>
        <a:buFont typeface="Arial" pitchFamily="34" charset="0"/>
        <a:buChar char="–"/>
        <a:defRPr sz="2314" kern="1200">
          <a:solidFill>
            <a:schemeClr val="tx1"/>
          </a:solidFill>
          <a:latin typeface="+mn-lt"/>
          <a:ea typeface="+mn-ea"/>
          <a:cs typeface="+mn-cs"/>
        </a:defRPr>
      </a:lvl2pPr>
      <a:lvl3pPr marL="9445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322388" indent="-188912" algn="l" defTabSz="755650" rtl="0" eaLnBrk="1" latinLnBrk="0" hangingPunct="1">
        <a:spcBef>
          <a:spcPct val="20000"/>
        </a:spcBef>
        <a:buFont typeface="Arial" pitchFamily="34" charset="0"/>
        <a:buChar char="–"/>
        <a:defRPr sz="1653" kern="1200">
          <a:solidFill>
            <a:schemeClr val="tx1"/>
          </a:solidFill>
          <a:latin typeface="+mn-lt"/>
          <a:ea typeface="+mn-ea"/>
          <a:cs typeface="+mn-cs"/>
        </a:defRPr>
      </a:lvl4pPr>
      <a:lvl5pPr marL="1700212" indent="-188912" algn="l" defTabSz="755650" rtl="0" eaLnBrk="1" latinLnBrk="0" hangingPunct="1">
        <a:spcBef>
          <a:spcPct val="20000"/>
        </a:spcBef>
        <a:buFont typeface="Arial" pitchFamily="34" charset="0"/>
        <a:buChar char="»"/>
        <a:defRPr sz="1653" kern="1200">
          <a:solidFill>
            <a:schemeClr val="tx1"/>
          </a:solidFill>
          <a:latin typeface="+mn-lt"/>
          <a:ea typeface="+mn-ea"/>
          <a:cs typeface="+mn-cs"/>
        </a:defRPr>
      </a:lvl5pPr>
      <a:lvl6pPr marL="207803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6pPr>
      <a:lvl7pPr marL="245586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7pPr>
      <a:lvl8pPr marL="2833688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8pPr>
      <a:lvl9pPr marL="3211512" indent="-188912" algn="l" defTabSz="755650" rtl="0" eaLnBrk="1" latinLnBrk="0" hangingPunct="1">
        <a:spcBef>
          <a:spcPct val="20000"/>
        </a:spcBef>
        <a:buFont typeface="Arial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2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5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775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00" algn="l" defTabSz="755650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14"/>
          <p:cNvSpPr txBox="1"/>
          <p:nvPr/>
        </p:nvSpPr>
        <p:spPr>
          <a:xfrm>
            <a:off x="387702" y="6038827"/>
            <a:ext cx="6447532" cy="4224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Rated Power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Range: 30W-150W;</a:t>
            </a:r>
            <a:endParaRPr lang="en-US" altLang="zh-CN" sz="11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Rated Input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Voltage: AC200-240V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Housing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Material: Die-casting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aluminum alloy+ Ultra transparent tempered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glass;</a:t>
            </a:r>
            <a:endParaRPr lang="en-US" altLang="zh-CN" sz="11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Cover opening: Tool-free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Protection Degree: IP66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IK08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  <a:endParaRPr lang="en-US" altLang="zh-CN" sz="1100" dirty="0" smtClean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Angle Adjuster: 20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° to -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-20°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angle adjustment for horizontal and vertical installation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° minimum angle adjustment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);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Equipped with automatic Power-off switch to ensure safe installation and maintenance.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Equipped with bubble level to ensure quick installation; 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NEMA interface and ZHAGA interface are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optional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Control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mode: Power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line communication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NEMA), NB-</a:t>
            </a:r>
            <a:r>
              <a:rPr lang="en-US" altLang="zh-CN" sz="11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IoT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(NEMA), </a:t>
            </a:r>
            <a:r>
              <a:rPr lang="en-US" altLang="zh-CN" sz="11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ZigBee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(NEMA), </a:t>
            </a:r>
            <a:r>
              <a:rPr lang="en-US" altLang="zh-CN" sz="11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LoRa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(NEMA), power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timer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dimming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NEMA</a:t>
            </a:r>
            <a:r>
              <a:rPr lang="zh-CN" altLang="en-US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light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switch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Pole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Diameter: </a:t>
            </a:r>
            <a:r>
              <a:rPr lang="el-GR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Φ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60(</a:t>
            </a:r>
            <a:r>
              <a:rPr lang="el-GR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Φ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76mm &amp; </a:t>
            </a:r>
            <a:r>
              <a:rPr lang="el-GR" altLang="zh-CN" sz="11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Φ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42mm are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optional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);</a:t>
            </a: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Operating 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environment: Operating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Temperature - 40℃ ~ 45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℃, Operating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Humidity10% ~ 90 %</a:t>
            </a:r>
            <a:r>
              <a:rPr lang="en-US" altLang="zh-CN" sz="11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RH, Storage Temperature 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-40 ℃ ~ 55 ℃.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sz="11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对角圆角矩形 36"/>
          <p:cNvSpPr/>
          <p:nvPr/>
        </p:nvSpPr>
        <p:spPr>
          <a:xfrm flipH="1">
            <a:off x="388744" y="5534397"/>
            <a:ext cx="1512000" cy="3571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23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Features: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="" xmlns:a16="http://schemas.microsoft.com/office/drawing/2014/main" id="{6280CE6A-BF89-4989-A7B2-07DB7D708FB7}"/>
              </a:ext>
            </a:extLst>
          </p:cNvPr>
          <p:cNvSpPr txBox="1"/>
          <p:nvPr/>
        </p:nvSpPr>
        <p:spPr>
          <a:xfrm>
            <a:off x="105842" y="1792409"/>
            <a:ext cx="2394269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088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b="1" spc="-31" dirty="0" smtClean="0">
                <a:solidFill>
                  <a:srgbClr val="235078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Ma</a:t>
            </a:r>
            <a:r>
              <a:rPr lang="en-US" altLang="zh-CN" sz="4800" b="1" spc="-31" dirty="0" smtClean="0">
                <a:solidFill>
                  <a:srgbClr val="235078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rlin</a:t>
            </a:r>
            <a:endParaRPr sz="4800" b="1" spc="-31" dirty="0">
              <a:solidFill>
                <a:srgbClr val="235078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54418" y="4993825"/>
            <a:ext cx="3802082" cy="27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solidFill>
                  <a:srgbClr val="2350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Color: Dark Gray (PANTONE:8403C)</a:t>
            </a:r>
            <a:endParaRPr lang="zh-CN" altLang="en-US" sz="1100" b="1" dirty="0">
              <a:solidFill>
                <a:srgbClr val="2350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387702" y="2316138"/>
            <a:ext cx="6846932" cy="3072776"/>
          </a:xfrm>
          <a:prstGeom prst="roundRect">
            <a:avLst>
              <a:gd name="adj" fmla="val 12577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87702" y="871758"/>
            <a:ext cx="4542676" cy="590065"/>
            <a:chOff x="387702" y="871758"/>
            <a:chExt cx="4542676" cy="59006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340"/>
            <a:stretch/>
          </p:blipFill>
          <p:spPr>
            <a:xfrm>
              <a:off x="387702" y="875978"/>
              <a:ext cx="2454444" cy="58584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7" r="-12202"/>
            <a:stretch/>
          </p:blipFill>
          <p:spPr>
            <a:xfrm>
              <a:off x="2842146" y="871758"/>
              <a:ext cx="2088232" cy="585845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973" y="2847634"/>
            <a:ext cx="2035175" cy="170075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53690" y="2852496"/>
            <a:ext cx="2028687" cy="169588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032490"/>
              </p:ext>
            </p:extLst>
          </p:nvPr>
        </p:nvGraphicFramePr>
        <p:xfrm>
          <a:off x="609898" y="1019994"/>
          <a:ext cx="6552728" cy="8001815"/>
        </p:xfrm>
        <a:graphic>
          <a:graphicData uri="http://schemas.openxmlformats.org/drawingml/2006/table">
            <a:tbl>
              <a:tblPr/>
              <a:tblGrid>
                <a:gridCol w="1249143">
                  <a:extLst>
                    <a:ext uri="{9D8B030D-6E8A-4147-A177-3AD203B41FA5}">
                      <a16:colId xmlns="" xmlns:a16="http://schemas.microsoft.com/office/drawing/2014/main" val="756166738"/>
                    </a:ext>
                  </a:extLst>
                </a:gridCol>
                <a:gridCol w="1047254">
                  <a:extLst>
                    <a:ext uri="{9D8B030D-6E8A-4147-A177-3AD203B41FA5}">
                      <a16:colId xmlns="" xmlns:a16="http://schemas.microsoft.com/office/drawing/2014/main" val="330673750"/>
                    </a:ext>
                  </a:extLst>
                </a:gridCol>
                <a:gridCol w="1015971">
                  <a:extLst>
                    <a:ext uri="{9D8B030D-6E8A-4147-A177-3AD203B41FA5}">
                      <a16:colId xmlns="" xmlns:a16="http://schemas.microsoft.com/office/drawing/2014/main" val="1818726809"/>
                    </a:ext>
                  </a:extLst>
                </a:gridCol>
                <a:gridCol w="232122"/>
                <a:gridCol w="920006">
                  <a:extLst>
                    <a:ext uri="{9D8B030D-6E8A-4147-A177-3AD203B41FA5}">
                      <a16:colId xmlns="" xmlns:a16="http://schemas.microsoft.com/office/drawing/2014/main" val="2145072586"/>
                    </a:ext>
                  </a:extLst>
                </a:gridCol>
                <a:gridCol w="328086"/>
                <a:gridCol w="680026"/>
                <a:gridCol w="234997"/>
                <a:gridCol w="845123"/>
              </a:tblGrid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Product Model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078"/>
                    </a:solidFill>
                  </a:tcPr>
                </a:tc>
                <a:tc>
                  <a:txBody>
                    <a:bodyPr/>
                    <a:lstStyle/>
                    <a:p>
                      <a:pPr marR="6350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8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UNI-STD4</a:t>
                      </a:r>
                      <a:r>
                        <a:rPr lang="en-US" altLang="zh-CN" sz="8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-1-030</a:t>
                      </a:r>
                      <a:endParaRPr lang="zh-CN" sz="8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078"/>
                    </a:solidFill>
                  </a:tcPr>
                </a:tc>
                <a:tc>
                  <a:txBody>
                    <a:bodyPr/>
                    <a:lstStyle/>
                    <a:p>
                      <a:pPr marR="6350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8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UNI-STD4-2-060</a:t>
                      </a:r>
                      <a:endParaRPr lang="zh-CN" altLang="zh-CN" sz="8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07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6350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8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UNI-STD4-3-090</a:t>
                      </a:r>
                      <a:endParaRPr lang="zh-CN" altLang="zh-CN" sz="8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078"/>
                    </a:solidFill>
                  </a:tcPr>
                </a:tc>
                <a:tc hMerge="1">
                  <a:txBody>
                    <a:bodyPr/>
                    <a:lstStyle/>
                    <a:p>
                      <a:pPr marR="6350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endParaRPr lang="zh-CN" altLang="zh-CN" sz="8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07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755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UNI-STD4-4-120</a:t>
                      </a:r>
                      <a:endParaRPr lang="zh-CN" altLang="zh-CN" sz="900" b="1" kern="100" dirty="0" smtClean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0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6350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800" b="1" kern="1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UNI-STD4-5-150</a:t>
                      </a:r>
                      <a:endParaRPr lang="zh-CN" altLang="zh-CN" sz="8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078"/>
                    </a:solidFill>
                  </a:tcPr>
                </a:tc>
                <a:tc hMerge="1">
                  <a:txBody>
                    <a:bodyPr/>
                    <a:lstStyle/>
                    <a:p>
                      <a:pPr marR="6350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endParaRPr lang="zh-CN" altLang="zh-CN" sz="800" b="1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0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92469587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Power (W)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</a:t>
                      </a:r>
                      <a:endParaRPr lang="zh-CN" altLang="en-US" sz="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8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</a:t>
                      </a:r>
                      <a:endParaRPr lang="zh-CN" altLang="en-US" sz="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8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</a:t>
                      </a:r>
                      <a:endParaRPr lang="zh-CN" altLang="en-US" sz="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8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150</a:t>
                      </a:r>
                      <a:endParaRPr lang="zh-CN" altLang="en-US" sz="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8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5361883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Luminous Flux （lm）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4800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9600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19200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24000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41129531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Power Factor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0.95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≥</a:t>
                      </a: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12742934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Input Voltage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AC200-240V 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50/60Hz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0919754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Osram/5050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754425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Driver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</a:t>
                      </a: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sram/</a:t>
                      </a:r>
                      <a:r>
                        <a:rPr lang="en-US" altLang="zh-CN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Tridonic</a:t>
                      </a: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Inventronics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Moso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5384717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CCT（K）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3000K/4000K/5000K/5700K/6500K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84476451"/>
                  </a:ext>
                </a:extLst>
              </a:tr>
              <a:tr h="4995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Luminaire Efficiency@4000K、Ta=25℃ (lm/W)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1412569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CRI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6123014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Working Temp.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- 40 ℃ 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 ℃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67878316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Working Humidity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10 % ～ 90 % RH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35846561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Storage Temp.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- 40 ℃ </a:t>
                      </a:r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 </a:t>
                      </a:r>
                      <a:r>
                        <a:rPr lang="en-US" altLang="zh-CN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 ℃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2096548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Housing Materials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Die-casting aluminum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63454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Grade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IP66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5400123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IK Grade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IK08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7890871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Life Span</a:t>
                      </a:r>
                      <a:b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(Hrs)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100,000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9136691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Max Projected Area (㎡)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0.11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0.14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0.14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0.17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0.17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1897186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Product Dimension (mm)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574×219×124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665×250×125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665×250×135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695×285×140</a:t>
                      </a:r>
                      <a:endParaRPr lang="en-US" altLang="zh-CN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695×285×140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3579745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Packing Dimension (mm)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610×340×235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740×340×235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740×340×235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740×400×235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740×400×235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8724030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Net Weight (kg)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4.0±0.5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5.0±0.5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5.5±0.5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7.0±0.5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7.0±0.5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70242822"/>
                  </a:ext>
                </a:extLst>
              </a:tr>
              <a:tr h="3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Gross Weight (kg)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5.0±0.5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6.5±0.5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7.0±0.5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7556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9.0±0.5</a:t>
                      </a: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9.0±0.5</a:t>
                      </a:r>
                      <a:endParaRPr lang="en-US" altLang="zh-CN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806" marR="5806" marT="58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89119748"/>
                  </a:ext>
                </a:extLst>
              </a:tr>
            </a:tbl>
          </a:graphicData>
        </a:graphic>
      </p:graphicFrame>
      <p:sp>
        <p:nvSpPr>
          <p:cNvPr id="13" name="object 9"/>
          <p:cNvSpPr txBox="1"/>
          <p:nvPr/>
        </p:nvSpPr>
        <p:spPr>
          <a:xfrm>
            <a:off x="393874" y="9156898"/>
            <a:ext cx="419221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55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Note: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The tolerance of Luminous Flux for lighting products is ±7%</a:t>
            </a:r>
            <a:endParaRPr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9482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对角圆角矩形 25"/>
          <p:cNvSpPr/>
          <p:nvPr/>
        </p:nvSpPr>
        <p:spPr>
          <a:xfrm flipH="1">
            <a:off x="318202" y="1113849"/>
            <a:ext cx="2232000" cy="3571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23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Dimension: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9"/>
          <p:cNvSpPr txBox="1"/>
          <p:nvPr/>
        </p:nvSpPr>
        <p:spPr>
          <a:xfrm>
            <a:off x="1710103" y="9059529"/>
            <a:ext cx="419221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55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Note: The pictures are only the references of typical light distribution type, and the specific parameters shall be subject to the actual IES of the product.</a:t>
            </a:r>
            <a:endParaRPr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947040"/>
              </p:ext>
            </p:extLst>
          </p:nvPr>
        </p:nvGraphicFramePr>
        <p:xfrm>
          <a:off x="609898" y="5700514"/>
          <a:ext cx="6552728" cy="2016222"/>
        </p:xfrm>
        <a:graphic>
          <a:graphicData uri="http://schemas.openxmlformats.org/drawingml/2006/table">
            <a:tbl>
              <a:tblPr firstRow="1" firstCol="1" bandRow="1"/>
              <a:tblGrid>
                <a:gridCol w="1091712"/>
                <a:gridCol w="1091712"/>
                <a:gridCol w="1092326"/>
                <a:gridCol w="1092326"/>
                <a:gridCol w="1092326"/>
                <a:gridCol w="1092326"/>
              </a:tblGrid>
              <a:tr h="336037">
                <a:tc rowSpan="2"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Product</a:t>
                      </a:r>
                      <a:r>
                        <a:rPr lang="en-US" altLang="zh-CN" sz="1200" kern="100" baseline="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Model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Dimension</a:t>
                      </a:r>
                      <a:r>
                        <a:rPr lang="zh-CN" sz="1200" kern="1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mm</a:t>
                      </a:r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360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L1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L2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H1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H2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STD3-1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574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438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219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86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124</a:t>
                      </a: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STD3-2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529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250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89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STD3-3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665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529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250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99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 smtClean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STD3-4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5971" marR="659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695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559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103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350" indent="127000" algn="ctr">
                        <a:lnSpc>
                          <a:spcPct val="150000"/>
                        </a:lnSpc>
                        <a:spcAft>
                          <a:spcPts val="36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图片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22" y="1884090"/>
            <a:ext cx="5607754" cy="381642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9"/>
          <p:cNvSpPr txBox="1"/>
          <p:nvPr/>
        </p:nvSpPr>
        <p:spPr>
          <a:xfrm>
            <a:off x="1710103" y="9059529"/>
            <a:ext cx="419221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55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Note: The pictures are only the references of typical light distribution type, and the specific parameters shall be subject to the actual IES of the product.</a:t>
            </a:r>
            <a:endParaRPr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87109" y="1236018"/>
            <a:ext cx="2645988" cy="306000"/>
            <a:chOff x="452414" y="5304262"/>
            <a:chExt cx="2067025" cy="306000"/>
          </a:xfrm>
        </p:grpSpPr>
        <p:sp>
          <p:nvSpPr>
            <p:cNvPr id="19" name="object 5"/>
            <p:cNvSpPr txBox="1"/>
            <p:nvPr/>
          </p:nvSpPr>
          <p:spPr>
            <a:xfrm>
              <a:off x="720589" y="5367857"/>
              <a:ext cx="1113617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>
                <a:lnSpc>
                  <a:spcPts val="1401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1400" spc="14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曲线配光：</a:t>
              </a:r>
            </a:p>
          </p:txBody>
        </p:sp>
        <p:sp>
          <p:nvSpPr>
            <p:cNvPr id="20" name="对角圆角矩形 19"/>
            <p:cNvSpPr/>
            <p:nvPr/>
          </p:nvSpPr>
          <p:spPr>
            <a:xfrm flipH="1">
              <a:off x="452414" y="5304262"/>
              <a:ext cx="1800000" cy="306000"/>
            </a:xfrm>
            <a:prstGeom prst="round2DiagRect">
              <a:avLst>
                <a:gd name="adj1" fmla="val 0"/>
                <a:gd name="adj2" fmla="val 50000"/>
              </a:avLst>
            </a:prstGeom>
            <a:solidFill>
              <a:srgbClr val="235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bject 6"/>
            <p:cNvSpPr txBox="1"/>
            <p:nvPr/>
          </p:nvSpPr>
          <p:spPr>
            <a:xfrm>
              <a:off x="575439" y="5384238"/>
              <a:ext cx="1944000" cy="17953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401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b="1" spc="113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Light </a:t>
              </a:r>
              <a:r>
                <a:rPr lang="en-US" altLang="zh-CN" sz="1400" b="1" spc="113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Distributions:</a:t>
              </a:r>
              <a:endParaRPr lang="zh-CN" altLang="en-US" sz="1400" b="1" spc="14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72559" y="3688433"/>
            <a:ext cx="196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/>
              <a:t> </a:t>
            </a:r>
            <a:r>
              <a:rPr lang="en-US" altLang="zh-CN" sz="1600" dirty="0"/>
              <a:t>618-5050-T2S</a:t>
            </a:r>
            <a:endParaRPr lang="zh-CN" altLang="en-US" sz="16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59" y="1694498"/>
            <a:ext cx="1921652" cy="192165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46541" y="6358795"/>
            <a:ext cx="196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711-5050-T2S</a:t>
            </a:r>
            <a:endParaRPr lang="zh-CN" altLang="en-US" sz="160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41" y="4381013"/>
            <a:ext cx="1893407" cy="183887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563050" y="3639596"/>
            <a:ext cx="196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831-5050-T2S</a:t>
            </a:r>
            <a:endParaRPr lang="zh-CN" altLang="en-US" sz="1600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57" y="1659826"/>
            <a:ext cx="1880448" cy="1956324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714354" y="6340330"/>
            <a:ext cx="196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710-5050-T2M</a:t>
            </a:r>
            <a:endParaRPr lang="zh-CN" altLang="en-US" sz="1600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354" y="4340150"/>
            <a:ext cx="1879740" cy="187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6080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10"/>
          <p:cNvSpPr txBox="1"/>
          <p:nvPr/>
        </p:nvSpPr>
        <p:spPr>
          <a:xfrm>
            <a:off x="704508" y="1304614"/>
            <a:ext cx="1701027" cy="2161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01"/>
              </a:lnSpc>
              <a:spcBef>
                <a:spcPct val="0"/>
              </a:spcBef>
              <a:spcAft>
                <a:spcPct val="0"/>
              </a:spcAft>
            </a:pPr>
            <a:r>
              <a:rPr sz="1400" spc="141">
                <a:solidFill>
                  <a:srgbClr val="FFFFFF"/>
                </a:solidFill>
                <a:latin typeface="SimHei"/>
                <a:cs typeface="SimHei"/>
              </a:rPr>
              <a:t>吊杆安装示意图：</a:t>
            </a:r>
          </a:p>
        </p:txBody>
      </p:sp>
      <p:sp>
        <p:nvSpPr>
          <p:cNvPr id="29" name="对角圆角矩形 28"/>
          <p:cNvSpPr/>
          <p:nvPr/>
        </p:nvSpPr>
        <p:spPr>
          <a:xfrm flipH="1">
            <a:off x="452014" y="1165223"/>
            <a:ext cx="2474930" cy="30600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23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Diagram: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92564" y="1725883"/>
            <a:ext cx="3326236" cy="664797"/>
            <a:chOff x="466461" y="1715827"/>
            <a:chExt cx="3289162" cy="664797"/>
          </a:xfrm>
        </p:grpSpPr>
        <p:sp>
          <p:nvSpPr>
            <p:cNvPr id="31" name="object 12"/>
            <p:cNvSpPr txBox="1"/>
            <p:nvPr/>
          </p:nvSpPr>
          <p:spPr>
            <a:xfrm>
              <a:off x="466461" y="1715827"/>
              <a:ext cx="3289162" cy="66479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8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sz="900" dirty="0" smtClean="0"/>
                <a:t>1.</a:t>
              </a:r>
              <a:r>
                <a:rPr lang="en-US" sz="900" dirty="0" smtClean="0"/>
                <a:t> </a:t>
              </a:r>
              <a:r>
                <a:rPr lang="en-US" altLang="zh-CN" sz="900" dirty="0" smtClean="0"/>
                <a:t>Wire </a:t>
              </a:r>
              <a:r>
                <a:rPr lang="en-US" altLang="zh-CN" sz="900" dirty="0"/>
                <a:t>the power cables of the luminaire and the pole according to the picture </a:t>
              </a:r>
              <a:r>
                <a:rPr lang="en-US" altLang="zh-CN" sz="900" dirty="0" smtClean="0"/>
                <a:t>below: L(BRN) live </a:t>
              </a:r>
              <a:r>
                <a:rPr lang="en-US" altLang="zh-CN" sz="900" dirty="0"/>
                <a:t>line, </a:t>
              </a:r>
              <a:r>
                <a:rPr lang="en-US" altLang="zh-CN" sz="900" dirty="0" smtClean="0"/>
                <a:t>N (BLU) neutral </a:t>
              </a:r>
              <a:r>
                <a:rPr lang="en-US" altLang="zh-CN" sz="900" dirty="0"/>
                <a:t>line, </a:t>
              </a:r>
              <a:r>
                <a:rPr lang="en-US" altLang="zh-CN" sz="900" dirty="0" smtClean="0"/>
                <a:t>      </a:t>
              </a:r>
            </a:p>
            <a:p>
              <a:r>
                <a:rPr lang="en-US" altLang="zh-CN" sz="900" dirty="0" smtClean="0"/>
                <a:t>      (YG/GRN) ground </a:t>
              </a:r>
              <a:r>
                <a:rPr lang="en-US" altLang="zh-CN" sz="900" dirty="0"/>
                <a:t>line) , making the connection waterproof</a:t>
              </a:r>
              <a:r>
                <a:rPr lang="en-US" altLang="zh-CN" sz="900" dirty="0" smtClean="0"/>
                <a:t>.</a:t>
              </a:r>
              <a:endParaRPr lang="en-US" altLang="zh-CN" sz="900" dirty="0"/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87" y="1993299"/>
              <a:ext cx="136392" cy="133086"/>
            </a:xfrm>
            <a:prstGeom prst="rect">
              <a:avLst/>
            </a:prstGeom>
          </p:spPr>
        </p:pic>
      </p:grpSp>
      <p:sp>
        <p:nvSpPr>
          <p:cNvPr id="35" name="object 11"/>
          <p:cNvSpPr txBox="1"/>
          <p:nvPr/>
        </p:nvSpPr>
        <p:spPr>
          <a:xfrm>
            <a:off x="3922266" y="4008958"/>
            <a:ext cx="281797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03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4. </a:t>
            </a:r>
            <a:r>
              <a:rPr lang="en-US" altLang="zh-CN" sz="1000" spc="-2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Horizontal </a:t>
            </a:r>
            <a:r>
              <a:rPr lang="en-US" altLang="zh-CN" sz="1000" spc="-20" dirty="0">
                <a:latin typeface="Arial" panose="020B0604020202020204" pitchFamily="34" charset="0"/>
                <a:ea typeface="微软雅黑" panose="020B0503020204020204" pitchFamily="34" charset="-122"/>
              </a:rPr>
              <a:t>and vertical installation are optional and the minimum angle adjustment is </a:t>
            </a:r>
            <a:r>
              <a:rPr lang="en-US" altLang="zh-CN" sz="1000" spc="-20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5 °.</a:t>
            </a:r>
            <a:endParaRPr lang="en-US" altLang="zh-CN" sz="1000" spc="-2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object 13"/>
          <p:cNvSpPr txBox="1"/>
          <p:nvPr/>
        </p:nvSpPr>
        <p:spPr>
          <a:xfrm>
            <a:off x="3922266" y="1749593"/>
            <a:ext cx="2930284" cy="332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8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sz="900" dirty="0" smtClean="0"/>
              <a:t>2</a:t>
            </a:r>
            <a:r>
              <a:rPr lang="en-US" sz="900" dirty="0" smtClean="0"/>
              <a:t>. </a:t>
            </a:r>
            <a:r>
              <a:rPr lang="en-US" altLang="zh-CN" sz="900" dirty="0" smtClean="0"/>
              <a:t>Insert </a:t>
            </a:r>
            <a:r>
              <a:rPr lang="en-US" altLang="zh-CN" sz="900" dirty="0"/>
              <a:t>the cantilevered arm of lamp pole into the lamp, and then tighten </a:t>
            </a:r>
            <a:r>
              <a:rPr lang="en-US" altLang="zh-CN" sz="900" dirty="0" smtClean="0"/>
              <a:t>2pcs  M10 screws</a:t>
            </a:r>
            <a:r>
              <a:rPr lang="en-US" altLang="zh-CN" sz="900" dirty="0"/>
              <a:t>.</a:t>
            </a:r>
          </a:p>
        </p:txBody>
      </p:sp>
      <p:sp>
        <p:nvSpPr>
          <p:cNvPr id="20" name="object 11"/>
          <p:cNvSpPr txBox="1"/>
          <p:nvPr/>
        </p:nvSpPr>
        <p:spPr>
          <a:xfrm>
            <a:off x="714728" y="6004034"/>
            <a:ext cx="281797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03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5.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 Open the fasteners as shown in the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picture;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Open the cover 45 ° and pull out the upper cover component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to maintain it</a:t>
            </a:r>
            <a:endParaRPr lang="en-US" altLang="zh-CN" sz="900" spc="-2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object 11"/>
          <p:cNvSpPr txBox="1"/>
          <p:nvPr/>
        </p:nvSpPr>
        <p:spPr>
          <a:xfrm>
            <a:off x="620132" y="3969378"/>
            <a:ext cx="3002587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3.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Loosen the two screws as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shown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picture; adjust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pointer of the angle adjuster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the required angle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value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,then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tighten the two M8 </a:t>
            </a:r>
            <a:r>
              <a: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screws</a:t>
            </a:r>
          </a:p>
          <a:p>
            <a:pPr lvl="0"/>
            <a:endParaRPr lang="zh-CN" altLang="zh-CN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图片 2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77" y="2335559"/>
            <a:ext cx="2713201" cy="1410470"/>
          </a:xfrm>
          <a:prstGeom prst="rect">
            <a:avLst/>
          </a:prstGeom>
        </p:spPr>
      </p:pic>
      <p:pic>
        <p:nvPicPr>
          <p:cNvPr id="25" name="图片 2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00" y="2292188"/>
            <a:ext cx="2601951" cy="1417364"/>
          </a:xfrm>
          <a:prstGeom prst="rect">
            <a:avLst/>
          </a:prstGeom>
        </p:spPr>
      </p:pic>
      <p:pic>
        <p:nvPicPr>
          <p:cNvPr id="26" name="图片 2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83" y="4450108"/>
            <a:ext cx="2782167" cy="1380290"/>
          </a:xfrm>
          <a:prstGeom prst="rect">
            <a:avLst/>
          </a:prstGeom>
        </p:spPr>
      </p:pic>
      <p:pic>
        <p:nvPicPr>
          <p:cNvPr id="27" name="图片 2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960" y="4392230"/>
            <a:ext cx="2727688" cy="1496047"/>
          </a:xfrm>
          <a:prstGeom prst="rect">
            <a:avLst/>
          </a:prstGeom>
        </p:spPr>
      </p:pic>
      <p:pic>
        <p:nvPicPr>
          <p:cNvPr id="33" name="图片 3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74" y="6543324"/>
            <a:ext cx="2695004" cy="160206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6"/>
          <p:cNvSpPr txBox="1"/>
          <p:nvPr/>
        </p:nvSpPr>
        <p:spPr>
          <a:xfrm>
            <a:off x="468644" y="3741726"/>
            <a:ext cx="662197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</a:rPr>
              <a:t>Make sure safe and complete installation before power on</a:t>
            </a: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</a:p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</a:rPr>
              <a:t>Do not mount the luminaire onto ordinary combustible materials directly in any circumstances</a:t>
            </a: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</a:p>
        </p:txBody>
      </p:sp>
      <p:sp>
        <p:nvSpPr>
          <p:cNvPr id="27" name="object 12"/>
          <p:cNvSpPr txBox="1"/>
          <p:nvPr/>
        </p:nvSpPr>
        <p:spPr>
          <a:xfrm>
            <a:off x="638069" y="3383864"/>
            <a:ext cx="741052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401"/>
              </a:lnSpc>
              <a:spcBef>
                <a:spcPct val="0"/>
              </a:spcBef>
              <a:spcAft>
                <a:spcPct val="0"/>
              </a:spcAft>
            </a:pPr>
            <a:r>
              <a:rPr sz="1400" spc="14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维护保养：</a:t>
            </a:r>
          </a:p>
        </p:txBody>
      </p:sp>
      <p:sp>
        <p:nvSpPr>
          <p:cNvPr id="30" name="对角圆角矩形 29"/>
          <p:cNvSpPr/>
          <p:nvPr/>
        </p:nvSpPr>
        <p:spPr>
          <a:xfrm flipH="1">
            <a:off x="468644" y="3324250"/>
            <a:ext cx="1296000" cy="32400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23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Cautions: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6"/>
          <p:cNvSpPr txBox="1"/>
          <p:nvPr/>
        </p:nvSpPr>
        <p:spPr>
          <a:xfrm>
            <a:off x="468644" y="5248257"/>
            <a:ext cx="6477958" cy="1938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Do not cover the luminaire with any objects</a:t>
            </a: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</a:p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Do not use the product in a closed environment</a:t>
            </a: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</a:p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maintenance of the luminaire must be </a:t>
            </a: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done by professionals; </a:t>
            </a:r>
          </a:p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external wiring of the luminaire is </a:t>
            </a:r>
            <a:r>
              <a:rPr lang="en-US" altLang="zh-CN" sz="1200" spc="-2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Y-shaped</a:t>
            </a: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 If damaged, shall be replaced with wires provided by the original manufacturer or its service team;</a:t>
            </a:r>
          </a:p>
          <a:p>
            <a:pPr marL="171450" lvl="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light source, if damaged, shall be replaced with chips provided by the manufacturer or service team. 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3" name="图片 3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8865" y="4376703"/>
            <a:ext cx="8763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图片 3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6974" y="6953778"/>
            <a:ext cx="1062372" cy="98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14"/>
          <p:cNvSpPr txBox="1"/>
          <p:nvPr/>
        </p:nvSpPr>
        <p:spPr>
          <a:xfrm>
            <a:off x="1185962" y="7293135"/>
            <a:ext cx="3103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Warning, danger of electric shock</a:t>
            </a:r>
            <a:endParaRPr lang="zh-CN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6"/>
          <p:cNvSpPr txBox="1"/>
          <p:nvPr/>
        </p:nvSpPr>
        <p:spPr>
          <a:xfrm>
            <a:off x="713987" y="8979381"/>
            <a:ext cx="5969756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HQ Address: 112 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Yongfu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 Rd., 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Qiaotou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 Village, 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Fuyong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 Town, 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Baoan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 District, Shenzhen 518103 China. </a:t>
            </a:r>
          </a:p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Manufacturing Base: 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Unilumin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 Industrial Park, 6th 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Lanjing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 North Road, 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Pingshan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 District, Shenzhen, China.</a:t>
            </a:r>
          </a:p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zh-CN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+86-0755-29918999</a:t>
            </a:r>
            <a:endParaRPr lang="zh-CN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FAX</a:t>
            </a:r>
            <a:r>
              <a:rPr lang="zh-CN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+86-0755-29912092</a:t>
            </a:r>
            <a:endParaRPr lang="zh-CN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www.unilumin.com </a:t>
            </a:r>
          </a:p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www.unilumin-lighting.com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468644" y="8868866"/>
            <a:ext cx="66939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ject 6"/>
          <p:cNvSpPr txBox="1"/>
          <p:nvPr/>
        </p:nvSpPr>
        <p:spPr>
          <a:xfrm>
            <a:off x="468644" y="7928029"/>
            <a:ext cx="6552728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  <a:defRPr sz="12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Statement: The luminaire complies with the non-hazardous requirements in the </a:t>
            </a:r>
            <a:r>
              <a:rPr lang="en-US" altLang="zh-CN" dirty="0" err="1"/>
              <a:t>photobiological</a:t>
            </a:r>
            <a:r>
              <a:rPr lang="en-US" altLang="zh-CN" dirty="0"/>
              <a:t> safety standard IEC </a:t>
            </a:r>
            <a:r>
              <a:rPr lang="en-US" altLang="zh-CN" dirty="0" smtClean="0"/>
              <a:t>62471:2006;</a:t>
            </a:r>
            <a:endParaRPr lang="zh-CN" altLang="en-US" dirty="0"/>
          </a:p>
          <a:p>
            <a:r>
              <a:rPr lang="en-US" altLang="zh-CN" dirty="0"/>
              <a:t>Product specifications are subject to change without notice.</a:t>
            </a:r>
            <a:endParaRPr lang="zh-CN" altLang="en-US" dirty="0"/>
          </a:p>
        </p:txBody>
      </p:sp>
      <p:sp>
        <p:nvSpPr>
          <p:cNvPr id="16" name="对角圆角矩形 25">
            <a:extLst>
              <a:ext uri="{FF2B5EF4-FFF2-40B4-BE49-F238E27FC236}">
                <a16:creationId xmlns="" xmlns:a16="http://schemas.microsoft.com/office/drawing/2014/main" id="{38C92893-BDF0-4165-8251-42F6C7B1CB03}"/>
              </a:ext>
            </a:extLst>
          </p:cNvPr>
          <p:cNvSpPr/>
          <p:nvPr/>
        </p:nvSpPr>
        <p:spPr>
          <a:xfrm flipH="1">
            <a:off x="475344" y="1210627"/>
            <a:ext cx="1869446" cy="32400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23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Maintenance: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449733" y="1596058"/>
            <a:ext cx="6568878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sz="1200" spc="-20" dirty="0">
                <a:latin typeface="Arial" panose="020B0604020202020204" pitchFamily="34" charset="0"/>
                <a:ea typeface="微软雅黑" panose="020B0503020204020204" pitchFamily="34" charset="-122"/>
              </a:rPr>
              <a:t>Keep the luminaire in clean and good </a:t>
            </a: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</a:rPr>
              <a:t>maintenance to ensure long lifespan and safety use.</a:t>
            </a:r>
            <a:endParaRPr lang="en-US" sz="1200" spc="-2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altLang="zh-CN" sz="1200" spc="-20" dirty="0">
                <a:latin typeface="Arial" panose="020B0604020202020204" pitchFamily="34" charset="0"/>
                <a:ea typeface="微软雅黑" panose="020B0503020204020204" pitchFamily="34" charset="-122"/>
              </a:rPr>
              <a:t>Wipe the luminaire with soft cloth dipped with soapy water (squeeze the water out first),  and then make it clean and dry with a new cloth;</a:t>
            </a:r>
          </a:p>
          <a:p>
            <a:pPr marL="171450" indent="-171450">
              <a:lnSpc>
                <a:spcPct val="150000"/>
              </a:lnSpc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en-US" sz="1200" spc="-20" dirty="0">
                <a:latin typeface="Arial" panose="020B0604020202020204" pitchFamily="34" charset="0"/>
                <a:ea typeface="微软雅黑" panose="020B0503020204020204" pitchFamily="34" charset="-122"/>
              </a:rPr>
              <a:t>Do not use volatile chemical liquids such as gasoline, alcohol or insecticides to clean the luminaire, otherwise </a:t>
            </a:r>
            <a:r>
              <a:rPr lang="en-US" sz="1200" spc="-2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damage occurs. </a:t>
            </a:r>
            <a:endParaRPr lang="en-US" sz="1200" spc="-2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663084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1.05.14"/>
  <p:tag name="AS_TITLE" val="Aspose.Slides for .NET 2.0"/>
  <p:tag name="AS_VERSION" val="2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3576</TotalTime>
  <Words>835</Words>
  <Application>Microsoft Office PowerPoint</Application>
  <PresentationFormat>自定义</PresentationFormat>
  <Paragraphs>168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SimHei</vt:lpstr>
      <vt:lpstr>宋体</vt:lpstr>
      <vt:lpstr>微软雅黑</vt:lpstr>
      <vt:lpstr>Arial</vt:lpstr>
      <vt:lpstr>Calibri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刘凤霞</dc:creator>
  <cp:lastModifiedBy>吴志凡</cp:lastModifiedBy>
  <cp:revision>399</cp:revision>
  <cp:lastPrinted>2021-08-23T14:17:03Z</cp:lastPrinted>
  <dcterms:created xsi:type="dcterms:W3CDTF">2021-08-20T07:18:54Z</dcterms:created>
  <dcterms:modified xsi:type="dcterms:W3CDTF">2024-06-20T08:29:25Z</dcterms:modified>
</cp:coreProperties>
</file>